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9" r:id="rId10"/>
    <p:sldId id="277" r:id="rId11"/>
    <p:sldId id="267" r:id="rId12"/>
    <p:sldId id="270" r:id="rId13"/>
    <p:sldId id="271" r:id="rId14"/>
    <p:sldId id="272" r:id="rId15"/>
    <p:sldId id="273" r:id="rId16"/>
    <p:sldId id="263" r:id="rId17"/>
    <p:sldId id="264" r:id="rId18"/>
    <p:sldId id="265" r:id="rId19"/>
    <p:sldId id="275" r:id="rId20"/>
    <p:sldId id="276" r:id="rId21"/>
    <p:sldId id="266" r:id="rId22"/>
    <p:sldId id="27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6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7792A-C9A4-4960-A052-D509A5A9C481}" type="datetimeFigureOut">
              <a:rPr lang="en-US" smtClean="0"/>
              <a:pPr/>
              <a:t>4/23/2012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76FBC-C3E4-4A1F-AE4C-3D2FF66B51F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76FBC-C3E4-4A1F-AE4C-3D2FF66B51F8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25E0-AF38-4546-A4BF-8E7AFC73D85A}" type="datetimeFigureOut">
              <a:rPr lang="en-US" smtClean="0"/>
              <a:pPr/>
              <a:t>4/23/2012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F96-2200-4198-AF23-DF75FE2414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25E0-AF38-4546-A4BF-8E7AFC73D85A}" type="datetimeFigureOut">
              <a:rPr lang="en-US" smtClean="0"/>
              <a:pPr/>
              <a:t>4/23/2012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F96-2200-4198-AF23-DF75FE2414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25E0-AF38-4546-A4BF-8E7AFC73D85A}" type="datetimeFigureOut">
              <a:rPr lang="en-US" smtClean="0"/>
              <a:pPr/>
              <a:t>4/23/2012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F96-2200-4198-AF23-DF75FE2414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25E0-AF38-4546-A4BF-8E7AFC73D85A}" type="datetimeFigureOut">
              <a:rPr lang="en-US" smtClean="0"/>
              <a:pPr/>
              <a:t>4/23/2012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F96-2200-4198-AF23-DF75FE2414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25E0-AF38-4546-A4BF-8E7AFC73D85A}" type="datetimeFigureOut">
              <a:rPr lang="en-US" smtClean="0"/>
              <a:pPr/>
              <a:t>4/23/2012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F96-2200-4198-AF23-DF75FE2414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25E0-AF38-4546-A4BF-8E7AFC73D85A}" type="datetimeFigureOut">
              <a:rPr lang="en-US" smtClean="0"/>
              <a:pPr/>
              <a:t>4/23/2012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F96-2200-4198-AF23-DF75FE2414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25E0-AF38-4546-A4BF-8E7AFC73D85A}" type="datetimeFigureOut">
              <a:rPr lang="en-US" smtClean="0"/>
              <a:pPr/>
              <a:t>4/23/2012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F96-2200-4198-AF23-DF75FE2414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25E0-AF38-4546-A4BF-8E7AFC73D85A}" type="datetimeFigureOut">
              <a:rPr lang="en-US" smtClean="0"/>
              <a:pPr/>
              <a:t>4/23/2012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F96-2200-4198-AF23-DF75FE2414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25E0-AF38-4546-A4BF-8E7AFC73D85A}" type="datetimeFigureOut">
              <a:rPr lang="en-US" smtClean="0"/>
              <a:pPr/>
              <a:t>4/23/2012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F96-2200-4198-AF23-DF75FE2414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E25E0-AF38-4546-A4BF-8E7AFC73D85A}" type="datetimeFigureOut">
              <a:rPr lang="en-US" smtClean="0"/>
              <a:pPr/>
              <a:t>4/23/2012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1CF96-2200-4198-AF23-DF75FE2414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285E25E0-AF38-4546-A4BF-8E7AFC73D85A}" type="datetimeFigureOut">
              <a:rPr lang="en-US" smtClean="0"/>
              <a:pPr/>
              <a:t>4/23/2012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2E81CF96-2200-4198-AF23-DF75FE2414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85E25E0-AF38-4546-A4BF-8E7AFC73D85A}" type="datetimeFigureOut">
              <a:rPr lang="en-US" smtClean="0"/>
              <a:pPr/>
              <a:t>4/23/2012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E81CF96-2200-4198-AF23-DF75FE2414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eoreference.org/doc/colors_as_hue_saturation_and_brightness.htm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981200"/>
            <a:ext cx="4648200" cy="1066800"/>
          </a:xfrm>
        </p:spPr>
        <p:txBody>
          <a:bodyPr>
            <a:noAutofit/>
          </a:bodyPr>
          <a:lstStyle/>
          <a:p>
            <a:r>
              <a:rPr lang="en-US" sz="8000" dirty="0" smtClean="0"/>
              <a:t>Mimic Me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3600" y="5181600"/>
            <a:ext cx="3200400" cy="381000"/>
          </a:xfrm>
        </p:spPr>
        <p:txBody>
          <a:bodyPr/>
          <a:lstStyle/>
          <a:p>
            <a:r>
              <a:rPr lang="en-US" dirty="0" smtClean="0"/>
              <a:t>By: Christopher Gusman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Color/Object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 objects of a particular color</a:t>
            </a:r>
          </a:p>
          <a:p>
            <a:r>
              <a:rPr lang="en-US" dirty="0" smtClean="0"/>
              <a:t>Use multiple colors to aid in understanding</a:t>
            </a:r>
          </a:p>
          <a:p>
            <a:pPr lvl="1"/>
            <a:r>
              <a:rPr lang="en-US" dirty="0" smtClean="0"/>
              <a:t>Different color to distinguish points of interest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s\hsb_e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0" y="3733800"/>
            <a:ext cx="3143250" cy="170497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600200"/>
            <a:ext cx="293132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Color/Object Detection: HSV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5191"/>
            <a:ext cx="8001000" cy="462560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HSV</a:t>
            </a:r>
          </a:p>
          <a:p>
            <a:pPr lvl="1"/>
            <a:r>
              <a:rPr lang="en-US" dirty="0" smtClean="0"/>
              <a:t>Hue</a:t>
            </a:r>
          </a:p>
          <a:p>
            <a:pPr lvl="2"/>
            <a:r>
              <a:rPr lang="en-US" dirty="0" smtClean="0"/>
              <a:t>Also known as the overall color</a:t>
            </a:r>
          </a:p>
          <a:p>
            <a:pPr lvl="1"/>
            <a:r>
              <a:rPr lang="en-US" dirty="0" smtClean="0"/>
              <a:t>Saturation</a:t>
            </a:r>
          </a:p>
          <a:p>
            <a:pPr lvl="2"/>
            <a:r>
              <a:rPr lang="en-US" dirty="0" smtClean="0"/>
              <a:t>Scale of bright color to gray. </a:t>
            </a:r>
          </a:p>
          <a:p>
            <a:pPr lvl="3"/>
            <a:r>
              <a:rPr lang="en-US" dirty="0" smtClean="0"/>
              <a:t>High saturation = bright color</a:t>
            </a:r>
          </a:p>
          <a:p>
            <a:pPr lvl="3"/>
            <a:r>
              <a:rPr lang="en-US" dirty="0" smtClean="0"/>
              <a:t>Low saturation = gray color</a:t>
            </a:r>
          </a:p>
          <a:p>
            <a:pPr lvl="1"/>
            <a:r>
              <a:rPr lang="en-US" dirty="0" smtClean="0"/>
              <a:t>Value</a:t>
            </a:r>
          </a:p>
          <a:p>
            <a:pPr lvl="2"/>
            <a:r>
              <a:rPr lang="en-US" dirty="0" smtClean="0"/>
              <a:t>Brightness of the color/Amount of light</a:t>
            </a:r>
          </a:p>
          <a:p>
            <a:r>
              <a:rPr lang="en-US" dirty="0" smtClean="0"/>
              <a:t>More info</a:t>
            </a:r>
          </a:p>
          <a:p>
            <a:pPr lvl="1"/>
            <a:r>
              <a:rPr lang="en-US" dirty="0" smtClean="0">
                <a:hlinkClick r:id="rId4"/>
              </a:rPr>
              <a:t>http://www.georeference.org/doc/colors_as_hue_saturation_and_brightness.htm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Color/Object Detection: HSV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Concept:</a:t>
            </a:r>
          </a:p>
          <a:p>
            <a:pPr lvl="1"/>
            <a:r>
              <a:rPr lang="en-US" dirty="0" smtClean="0"/>
              <a:t>Get the range of hues that are considered to be the colors of my objects and search for those pixels within my captured image for them</a:t>
            </a:r>
          </a:p>
          <a:p>
            <a:r>
              <a:rPr lang="en-US" dirty="0" smtClean="0"/>
              <a:t>Assumptions:</a:t>
            </a:r>
          </a:p>
          <a:p>
            <a:pPr lvl="1"/>
            <a:r>
              <a:rPr lang="en-US" dirty="0" smtClean="0"/>
              <a:t>Could detect a yellow object by just looking for the range of hues considered to be yellow</a:t>
            </a:r>
          </a:p>
          <a:p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HSV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218720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Issues:</a:t>
            </a:r>
          </a:p>
          <a:p>
            <a:pPr lvl="1"/>
            <a:r>
              <a:rPr lang="en-US" dirty="0" smtClean="0"/>
              <a:t>Bad lighting was causing hues that are not in the yellow range.</a:t>
            </a:r>
          </a:p>
          <a:p>
            <a:pPr lvl="1"/>
            <a:r>
              <a:rPr lang="en-US" dirty="0" smtClean="0"/>
              <a:t>Also detecting just a range of hues caused a lot of noise in my image processing.</a:t>
            </a:r>
          </a:p>
        </p:txBody>
      </p:sp>
      <p:pic>
        <p:nvPicPr>
          <p:cNvPr id="4" name="Picture 2" descr="C:\Users\Chris\Desktop\Capstone\images\ColorProcessingWHu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1650" y="3886200"/>
            <a:ext cx="56007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Color/Object Detection: RGB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back to basics</a:t>
            </a:r>
          </a:p>
          <a:p>
            <a:pPr lvl="1"/>
            <a:r>
              <a:rPr lang="en-US" dirty="0" smtClean="0"/>
              <a:t>What does it mean to be that color?</a:t>
            </a:r>
          </a:p>
          <a:p>
            <a:pPr lvl="2"/>
            <a:r>
              <a:rPr lang="en-US" dirty="0" smtClean="0"/>
              <a:t>Start off assuming and refine through testing</a:t>
            </a:r>
          </a:p>
          <a:p>
            <a:pPr lvl="1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104900" y="3581400"/>
            <a:ext cx="6934200" cy="2286000"/>
            <a:chOff x="685800" y="3581400"/>
            <a:chExt cx="6934200" cy="2286000"/>
          </a:xfrm>
        </p:grpSpPr>
        <p:pic>
          <p:nvPicPr>
            <p:cNvPr id="7169" name="Picture 1" descr="C:\Users\Chris\Desktop\Capstone\images\SuccessOrangeImag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5800" y="3581400"/>
              <a:ext cx="3048000" cy="2286000"/>
            </a:xfrm>
            <a:prstGeom prst="rect">
              <a:avLst/>
            </a:prstGeom>
            <a:noFill/>
          </p:spPr>
        </p:pic>
        <p:pic>
          <p:nvPicPr>
            <p:cNvPr id="7170" name="Picture 2" descr="C:\Users\Chris\Desktop\Capstone\images\GreaterSuccessWYellow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3581400"/>
              <a:ext cx="3048000" cy="2286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Find blobs</a:t>
            </a:r>
          </a:p>
          <a:p>
            <a:r>
              <a:rPr lang="en-US" dirty="0" smtClean="0"/>
              <a:t>Filter out noise</a:t>
            </a:r>
          </a:p>
          <a:p>
            <a:r>
              <a:rPr lang="en-US" dirty="0" smtClean="0"/>
              <a:t>Highlight key info about the blobs</a:t>
            </a:r>
          </a:p>
          <a:p>
            <a:pPr lvl="1"/>
            <a:r>
              <a:rPr lang="en-US" dirty="0" smtClean="0"/>
              <a:t>Key points: left, right, top, and bottom points</a:t>
            </a:r>
          </a:p>
          <a:p>
            <a:pPr lvl="1"/>
            <a:r>
              <a:rPr lang="en-US" dirty="0" smtClean="0"/>
              <a:t>Color</a:t>
            </a:r>
          </a:p>
          <a:p>
            <a:r>
              <a:rPr lang="en-US" dirty="0" smtClean="0"/>
              <a:t>Interpret significant blobs and connect them accordingly – drawing my stick figure</a:t>
            </a:r>
          </a:p>
          <a:p>
            <a:pPr lvl="1"/>
            <a:r>
              <a:rPr lang="en-US" dirty="0" smtClean="0"/>
              <a:t>Error messages throw when interpretation is not as expected</a:t>
            </a:r>
          </a:p>
          <a:p>
            <a:r>
              <a:rPr lang="en-US" dirty="0" smtClean="0"/>
              <a:t>Show result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886200" y="3733800"/>
          <a:ext cx="1282700" cy="687387"/>
        </p:xfrm>
        <a:graphic>
          <a:graphicData uri="http://schemas.openxmlformats.org/presentationml/2006/ole">
            <p:oleObj spid="_x0000_s1026" name="Packager Shell Object" showAsIcon="1" r:id="rId3" imgW="1282680" imgH="6868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Build myself a small example so that I can fully understand.</a:t>
            </a:r>
          </a:p>
          <a:p>
            <a:r>
              <a:rPr lang="en-US" dirty="0" smtClean="0"/>
              <a:t>Seek out resources as soon as I have hit a wall that I cannot seem to get around. </a:t>
            </a:r>
          </a:p>
          <a:p>
            <a:r>
              <a:rPr lang="en-US" dirty="0" smtClean="0"/>
              <a:t>Correct and improve my code as I go. </a:t>
            </a:r>
          </a:p>
          <a:p>
            <a:pPr lvl="1"/>
            <a:r>
              <a:rPr lang="en-US" dirty="0" smtClean="0"/>
              <a:t>Don’t ignore issues, correct them so they don’t affect later code</a:t>
            </a:r>
          </a:p>
          <a:p>
            <a:r>
              <a:rPr lang="en-US" dirty="0" smtClean="0"/>
              <a:t>Google a lot</a:t>
            </a:r>
          </a:p>
          <a:p>
            <a:pPr lvl="1"/>
            <a:r>
              <a:rPr lang="en-US" dirty="0" smtClean="0"/>
              <a:t>I am not the only one who is trying to do something like this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&amp; Experience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classes that helped</a:t>
            </a:r>
          </a:p>
          <a:p>
            <a:pPr lvl="1"/>
            <a:r>
              <a:rPr lang="en-US" dirty="0" smtClean="0"/>
              <a:t>Event programming</a:t>
            </a:r>
          </a:p>
          <a:p>
            <a:pPr lvl="1"/>
            <a:r>
              <a:rPr lang="en-US" dirty="0" smtClean="0"/>
              <a:t>Operating systems</a:t>
            </a:r>
          </a:p>
          <a:p>
            <a:r>
              <a:rPr lang="en-US" dirty="0" smtClean="0"/>
              <a:t>Experiences that helped</a:t>
            </a:r>
          </a:p>
          <a:p>
            <a:pPr lvl="1"/>
            <a:r>
              <a:rPr lang="en-US" dirty="0" smtClean="0"/>
              <a:t>REU over the summer of 2011 working on images with android.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Integrate the KTX humanoid</a:t>
            </a:r>
          </a:p>
          <a:p>
            <a:r>
              <a:rPr lang="en-US" dirty="0" smtClean="0"/>
              <a:t>Save successful poses that were captured for playback</a:t>
            </a:r>
          </a:p>
          <a:p>
            <a:r>
              <a:rPr lang="en-US" dirty="0" smtClean="0"/>
              <a:t>Create a playback feature</a:t>
            </a:r>
          </a:p>
          <a:p>
            <a:r>
              <a:rPr lang="en-US" dirty="0" smtClean="0"/>
              <a:t>Integrate the legs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Definitions and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 Develop a calibration mode</a:t>
            </a:r>
          </a:p>
          <a:p>
            <a:r>
              <a:rPr lang="en-US" dirty="0" smtClean="0"/>
              <a:t>2. Develop a teaching or learning mode. Ideally, KTX is self-learning</a:t>
            </a:r>
          </a:p>
          <a:p>
            <a:r>
              <a:rPr lang="en-US" dirty="0" smtClean="0"/>
              <a:t>3. The robot should get better at recognizing actions over time</a:t>
            </a:r>
          </a:p>
          <a:p>
            <a:r>
              <a:rPr lang="en-US" dirty="0" smtClean="0"/>
              <a:t>4. Use the camera built into the KTX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 and set aside time</a:t>
            </a:r>
          </a:p>
          <a:p>
            <a:r>
              <a:rPr lang="en-US" dirty="0" smtClean="0"/>
              <a:t>Get started and put time in it</a:t>
            </a:r>
          </a:p>
          <a:p>
            <a:pPr lvl="1"/>
            <a:r>
              <a:rPr lang="en-US" dirty="0" smtClean="0"/>
              <a:t>Marathon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Touch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1653809"/>
          </a:xfrm>
        </p:spPr>
        <p:txBody>
          <a:bodyPr/>
          <a:lstStyle/>
          <a:p>
            <a:r>
              <a:rPr lang="en-US" dirty="0" smtClean="0"/>
              <a:t>A face. Created by Sam Bonin and added for her helping me as my test subject.</a:t>
            </a:r>
          </a:p>
          <a:p>
            <a:r>
              <a:rPr lang="en-US" dirty="0" smtClean="0"/>
              <a:t>THANKS FOR COMING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352800"/>
            <a:ext cx="7315200" cy="323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Definitions and Requirements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5. Build a “visual vocabulary” storing learned actions</a:t>
            </a:r>
          </a:p>
          <a:p>
            <a:r>
              <a:rPr lang="en-US" dirty="0" smtClean="0"/>
              <a:t>6. Distinguish between new actions and existing actions that are difficult to detect</a:t>
            </a:r>
          </a:p>
          <a:p>
            <a:r>
              <a:rPr lang="en-US" dirty="0" smtClean="0"/>
              <a:t>7. Store a sequence of actions for playback (e.g. teach KTX to dance like you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 did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 with my camera algorithm to detect my person and their actions</a:t>
            </a:r>
          </a:p>
          <a:p>
            <a:pPr lvl="1"/>
            <a:r>
              <a:rPr lang="en-US" dirty="0" smtClean="0"/>
              <a:t>Used my built in camera and the Logitech USB camera</a:t>
            </a:r>
          </a:p>
          <a:p>
            <a:pPr lvl="1"/>
            <a:r>
              <a:rPr lang="en-US" dirty="0" smtClean="0"/>
              <a:t>Algorithms</a:t>
            </a:r>
          </a:p>
          <a:p>
            <a:pPr lvl="2"/>
            <a:r>
              <a:rPr lang="en-US" dirty="0" smtClean="0"/>
              <a:t>Motion detection</a:t>
            </a:r>
          </a:p>
          <a:p>
            <a:pPr lvl="2"/>
            <a:r>
              <a:rPr lang="en-US" dirty="0" smtClean="0"/>
              <a:t>Color/Object detection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1550" y="3419475"/>
            <a:ext cx="436245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Motion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Approach: to detect the person as they are and capture their motion and interpret it</a:t>
            </a:r>
          </a:p>
          <a:p>
            <a:pPr lvl="1"/>
            <a:r>
              <a:rPr lang="en-US" dirty="0" smtClean="0"/>
              <a:t>Compare one frame to the next and look for change</a:t>
            </a:r>
          </a:p>
          <a:p>
            <a:pPr lvl="1"/>
            <a:r>
              <a:rPr lang="en-US" dirty="0" smtClean="0"/>
              <a:t>Color change with red and try to interpret that change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Motion Detection Continued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40386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905000"/>
            <a:ext cx="40386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Continued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348" t="12191" r="36397" b="7895"/>
          <a:stretch>
            <a:fillRect/>
          </a:stretch>
        </p:blipFill>
        <p:spPr bwMode="auto">
          <a:xfrm>
            <a:off x="0" y="2133600"/>
            <a:ext cx="433602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600" t="11977" r="36457" b="8935"/>
          <a:stretch>
            <a:fillRect/>
          </a:stretch>
        </p:blipFill>
        <p:spPr bwMode="auto">
          <a:xfrm>
            <a:off x="4724400" y="2133600"/>
            <a:ext cx="4419600" cy="364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752600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Standing still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1752600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81200" y="5867400"/>
            <a:ext cx="498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 packaged software made it very hard to adapt.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Continued: My Own Algorithm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705600" cy="520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Algorithm Continued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0" y="4239173"/>
            <a:ext cx="4953000" cy="26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0" y="1524000"/>
            <a:ext cx="4953000" cy="261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432</TotalTime>
  <Words>572</Words>
  <Application>Microsoft Office PowerPoint</Application>
  <PresentationFormat>On-screen Show (4:3)</PresentationFormat>
  <Paragraphs>94</Paragraphs>
  <Slides>22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Module</vt:lpstr>
      <vt:lpstr>Package</vt:lpstr>
      <vt:lpstr>Mimic Me</vt:lpstr>
      <vt:lpstr>Definitions and Requirements</vt:lpstr>
      <vt:lpstr>Definitions and Requirements Continued</vt:lpstr>
      <vt:lpstr>What I did</vt:lpstr>
      <vt:lpstr>Motion Detection</vt:lpstr>
      <vt:lpstr>Motion Detection Continued</vt:lpstr>
      <vt:lpstr>Continued</vt:lpstr>
      <vt:lpstr>Continued: My Own Algorithm</vt:lpstr>
      <vt:lpstr>My Algorithm Continued</vt:lpstr>
      <vt:lpstr>Color/Object Detection</vt:lpstr>
      <vt:lpstr>Color/Object Detection: HSV</vt:lpstr>
      <vt:lpstr>Color/Object Detection: HSV</vt:lpstr>
      <vt:lpstr>Issues with HSV</vt:lpstr>
      <vt:lpstr>Color/Object Detection: RGB</vt:lpstr>
      <vt:lpstr>Image Processing</vt:lpstr>
      <vt:lpstr>Demo</vt:lpstr>
      <vt:lpstr>Strategies</vt:lpstr>
      <vt:lpstr>Knowledge &amp; Experience</vt:lpstr>
      <vt:lpstr>Adding On</vt:lpstr>
      <vt:lpstr>Advice</vt:lpstr>
      <vt:lpstr>Questions?</vt:lpstr>
      <vt:lpstr>Final Touch</vt:lpstr>
    </vt:vector>
  </TitlesOfParts>
  <Company>St. Norbert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Mimic Me</dc:title>
  <dc:creator>Chris</dc:creator>
  <cp:lastModifiedBy>Chris</cp:lastModifiedBy>
  <cp:revision>63</cp:revision>
  <dcterms:created xsi:type="dcterms:W3CDTF">2012-04-22T16:02:28Z</dcterms:created>
  <dcterms:modified xsi:type="dcterms:W3CDTF">2012-04-23T16:16:17Z</dcterms:modified>
</cp:coreProperties>
</file>